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8" r:id="rId6"/>
    <p:sldId id="266" r:id="rId7"/>
    <p:sldId id="279" r:id="rId8"/>
    <p:sldId id="258" r:id="rId9"/>
    <p:sldId id="286" r:id="rId10"/>
    <p:sldId id="280" r:id="rId11"/>
    <p:sldId id="281" r:id="rId12"/>
    <p:sldId id="282" r:id="rId13"/>
    <p:sldId id="283" r:id="rId14"/>
    <p:sldId id="284" r:id="rId15"/>
    <p:sldId id="28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0620" autoAdjust="0"/>
  </p:normalViewPr>
  <p:slideViewPr>
    <p:cSldViewPr snapToGrid="0">
      <p:cViewPr varScale="1">
        <p:scale>
          <a:sx n="81" d="100"/>
          <a:sy n="81" d="100"/>
        </p:scale>
        <p:origin x="249" y="5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922" y="3321336"/>
            <a:ext cx="4941771" cy="3185255"/>
          </a:xfrm>
        </p:spPr>
        <p:txBody>
          <a:bodyPr anchor="ctr"/>
          <a:lstStyle/>
          <a:p>
            <a:r>
              <a:rPr lang="en-US" dirty="0" err="1"/>
              <a:t>Precios</a:t>
            </a:r>
            <a:r>
              <a:rPr lang="en-US" dirty="0"/>
              <a:t> de casas </a:t>
            </a:r>
            <a:r>
              <a:rPr lang="en-US" dirty="0" err="1"/>
              <a:t>urbanas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europa</a:t>
            </a:r>
            <a:endParaRPr lang="en-US" dirty="0"/>
          </a:p>
        </p:txBody>
      </p:sp>
      <p:pic>
        <p:nvPicPr>
          <p:cNvPr id="1028" name="Picture 4" descr="Flats vs houses - study shows what Europeans call home | World Economic  Forum">
            <a:extLst>
              <a:ext uri="{FF2B5EF4-FFF2-40B4-BE49-F238E27FC236}">
                <a16:creationId xmlns:a16="http://schemas.microsoft.com/office/drawing/2014/main" id="{203CCA8D-E481-DD25-D308-12645DD2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44"/>
            <a:ext cx="12192000" cy="6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568" y="-119339"/>
            <a:ext cx="6948947" cy="1917700"/>
          </a:xfrm>
        </p:spPr>
        <p:txBody>
          <a:bodyPr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del mercado </a:t>
            </a:r>
            <a:r>
              <a:rPr lang="en-US" dirty="0" err="1"/>
              <a:t>laboral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23788" y="1069028"/>
            <a:ext cx="8420857" cy="323849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s-AR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es-A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s-A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Las tasas de desempleo no tienen relación con las tasas de propiedad de viviendas</a:t>
            </a: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Practice makes perfect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r>
              <a:rPr lang="en-US" dirty="0"/>
              <a:t>Continue improving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24246859"/>
              </p:ext>
            </p:extLst>
          </p:nvPr>
        </p:nvGraphicFramePr>
        <p:xfrm>
          <a:off x="838200" y="2111375"/>
          <a:ext cx="10515601" cy="35709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3334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02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927" y="422125"/>
            <a:ext cx="4179570" cy="3377354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 txBox="1">
            <a:spLocks/>
          </p:cNvSpPr>
          <p:nvPr/>
        </p:nvSpPr>
        <p:spPr>
          <a:xfrm>
            <a:off x="850121" y="4171138"/>
            <a:ext cx="2895600" cy="3269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Contexto</a:t>
            </a:r>
            <a:endParaRPr lang="en-US" dirty="0"/>
          </a:p>
          <a:p>
            <a:r>
              <a:rPr lang="en-US" dirty="0" err="1"/>
              <a:t>Análisis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  <a:p>
            <a:r>
              <a:rPr lang="en-US" dirty="0" err="1"/>
              <a:t>Oportunidades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Mercado </a:t>
            </a:r>
            <a:r>
              <a:rPr lang="en-US" dirty="0" err="1"/>
              <a:t>inmobiliario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europa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r>
              <a:rPr lang="es-A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Inestabilidad geopolítica </a:t>
            </a:r>
          </a:p>
          <a:p>
            <a:r>
              <a:rPr lang="es-AR" dirty="0">
                <a:latin typeface="Aptos" panose="020B0004020202020204" pitchFamily="34" charset="0"/>
                <a:cs typeface="Times New Roman" panose="02020603050405020304" pitchFamily="18" charset="0"/>
              </a:rPr>
              <a:t>Endurecimiento de condiciones de financiación</a:t>
            </a:r>
          </a:p>
          <a:p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interés</a:t>
            </a:r>
            <a:r>
              <a:rPr lang="en-US" dirty="0"/>
              <a:t>, </a:t>
            </a:r>
            <a:r>
              <a:rPr lang="en-US" dirty="0" err="1"/>
              <a:t>inflación</a:t>
            </a:r>
            <a:r>
              <a:rPr lang="en-US" dirty="0"/>
              <a:t> y </a:t>
            </a:r>
            <a:r>
              <a:rPr lang="en-US" dirty="0" err="1"/>
              <a:t>decrecimiento</a:t>
            </a:r>
            <a:r>
              <a:rPr lang="en-US" dirty="0"/>
              <a:t> </a:t>
            </a:r>
            <a:r>
              <a:rPr lang="en-US" dirty="0" err="1"/>
              <a:t>económico</a:t>
            </a:r>
            <a:endParaRPr lang="en-US" dirty="0"/>
          </a:p>
          <a:p>
            <a:r>
              <a:rPr lang="en-US" dirty="0" err="1"/>
              <a:t>Efecto</a:t>
            </a:r>
            <a:r>
              <a:rPr lang="en-US" dirty="0"/>
              <a:t> de la AI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A group of houses covered in snow&#10;&#10;Description automatically generated">
            <a:extLst>
              <a:ext uri="{FF2B5EF4-FFF2-40B4-BE49-F238E27FC236}">
                <a16:creationId xmlns:a16="http://schemas.microsoft.com/office/drawing/2014/main" id="{6EA96510-EE16-1178-264F-29B0ECB6D3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35000"/>
          </a:blip>
          <a:srcRect l="27582" r="27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Dataset y variables clave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map of europe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58B80ADD-049F-FEA2-0A20-AA6DE94BC3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35000"/>
          </a:blip>
          <a:srcRect l="29186" t="19796" r="4093"/>
          <a:stretch/>
        </p:blipFill>
        <p:spPr>
          <a:xfrm>
            <a:off x="0" y="0"/>
            <a:ext cx="6192761" cy="6900389"/>
          </a:xfrm>
        </p:spPr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3106" y="1158046"/>
            <a:ext cx="7288212" cy="454190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El dataset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de casas de 50 </a:t>
            </a:r>
            <a:r>
              <a:rPr lang="en-US" dirty="0" err="1"/>
              <a:t>ciudades</a:t>
            </a:r>
            <a:r>
              <a:rPr lang="en-US" dirty="0"/>
              <a:t> </a:t>
            </a:r>
            <a:r>
              <a:rPr lang="en-US" dirty="0" err="1"/>
              <a:t>europeas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50 </a:t>
            </a:r>
            <a:r>
              <a:rPr lang="en-US" dirty="0" err="1"/>
              <a:t>filas</a:t>
            </a:r>
            <a:r>
              <a:rPr lang="en-US" dirty="0"/>
              <a:t> x 184 </a:t>
            </a:r>
            <a:r>
              <a:rPr lang="en-US" dirty="0" err="1"/>
              <a:t>columnas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fuente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es Kaggle,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origen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es Eurostat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</a:t>
            </a:r>
            <a:r>
              <a:rPr lang="es-ES" dirty="0"/>
              <a:t>a cobertura temporal principal del </a:t>
            </a:r>
            <a:r>
              <a:rPr lang="es-ES" dirty="0" err="1"/>
              <a:t>dataset</a:t>
            </a:r>
            <a:r>
              <a:rPr lang="es-ES" dirty="0"/>
              <a:t> abarca 1989-2011 con datos específicos para 2009-2011</a:t>
            </a:r>
            <a:r>
              <a:rPr lang="es-ES" b="1" dirty="0"/>
              <a:t>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1F56A-D19E-68F5-B289-D24CF4F8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99918-4D8D-B4B9-879A-03256911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7" y="136526"/>
            <a:ext cx="11512886" cy="650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planteadas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73" y="0"/>
            <a:ext cx="5543673" cy="1100556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economico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468" y="1275222"/>
            <a:ext cx="3924300" cy="464499"/>
          </a:xfrm>
        </p:spPr>
        <p:txBody>
          <a:bodyPr>
            <a:normAutofit fontScale="70000" lnSpcReduction="20000"/>
          </a:bodyPr>
          <a:lstStyle/>
          <a:p>
            <a:r>
              <a:rPr lang="es-A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s-AR" sz="13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es-AR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s-A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la correlación entre el ingreso per capital y el precio de las viviendas es debido al azar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8AD041D-B082-21C8-E1E2-FE8352C15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&lt;Figure size 640x480 with 1 Axes&gt;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chart with different colored dots&#10;&#10;Description automatically generated">
            <a:extLst>
              <a:ext uri="{FF2B5EF4-FFF2-40B4-BE49-F238E27FC236}">
                <a16:creationId xmlns:a16="http://schemas.microsoft.com/office/drawing/2014/main" id="{43E748D6-00DC-2037-5382-7F5A4D0E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70" y="1744358"/>
            <a:ext cx="7802388" cy="47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988" y="145846"/>
            <a:ext cx="4581832" cy="933736"/>
          </a:xfrm>
        </p:spPr>
        <p:txBody>
          <a:bodyPr/>
          <a:lstStyle/>
          <a:p>
            <a:r>
              <a:rPr lang="en-US" dirty="0"/>
              <a:t>ANALISIS DEMOGRAFICO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8301" y="1092280"/>
            <a:ext cx="4502519" cy="5551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s-A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es-AR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No hay relación entre el área de las viviendas y la densidad de </a:t>
            </a:r>
            <a:r>
              <a:rPr lang="es-A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poblacion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Content Placeholder 9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C79D07E-C2F0-F085-884E-03F5DD38AFC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957980" y="612714"/>
            <a:ext cx="6837960" cy="5460789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{E66BE922-A120-4697-997D-FDC123553DC1}tf67328976_win32</Template>
  <TotalTime>1874</TotalTime>
  <Words>284</Words>
  <Application>Microsoft Office PowerPoint</Application>
  <PresentationFormat>Widescreen</PresentationFormat>
  <Paragraphs>94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Tenorite</vt:lpstr>
      <vt:lpstr>var(--jp-code-font-family)</vt:lpstr>
      <vt:lpstr>Custom</vt:lpstr>
      <vt:lpstr>Precios de casas urbanas en europa</vt:lpstr>
      <vt:lpstr>Contenido</vt:lpstr>
      <vt:lpstr>Mercado inmobiliario en europa</vt:lpstr>
      <vt:lpstr>Dataset y variables clave</vt:lpstr>
      <vt:lpstr>PowerPoint Presentation</vt:lpstr>
      <vt:lpstr>PowerPoint Presentation</vt:lpstr>
      <vt:lpstr>Hipotesis planteadas</vt:lpstr>
      <vt:lpstr>Analisis economico</vt:lpstr>
      <vt:lpstr>ANALISIS DEMOGRAFICO</vt:lpstr>
      <vt:lpstr>Analisis del mercado laboral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Vicky Camussi</dc:creator>
  <cp:lastModifiedBy>Vicky Camussi</cp:lastModifiedBy>
  <cp:revision>1</cp:revision>
  <dcterms:created xsi:type="dcterms:W3CDTF">2024-12-15T13:47:20Z</dcterms:created>
  <dcterms:modified xsi:type="dcterms:W3CDTF">2024-12-16T21:01:34Z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